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62" r:id="rId5"/>
    <p:sldId id="257" r:id="rId6"/>
    <p:sldId id="264" r:id="rId7"/>
    <p:sldId id="263" r:id="rId8"/>
    <p:sldId id="280" r:id="rId9"/>
    <p:sldId id="258" r:id="rId10"/>
    <p:sldId id="265" r:id="rId11"/>
    <p:sldId id="266" r:id="rId12"/>
    <p:sldId id="274" r:id="rId13"/>
    <p:sldId id="267" r:id="rId14"/>
    <p:sldId id="275" r:id="rId15"/>
    <p:sldId id="268" r:id="rId16"/>
    <p:sldId id="273" r:id="rId17"/>
    <p:sldId id="271" r:id="rId18"/>
    <p:sldId id="278" r:id="rId19"/>
    <p:sldId id="277" r:id="rId20"/>
    <p:sldId id="259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1A5E-A9B9-BDF7-F893-E066F5389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40AA3-2FB6-ED3A-5E4B-CEF627F274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DD9FF-67C3-D23C-A600-87C325D3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28A78-3E06-95A6-D13D-7481F233E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5945-840D-B2F6-012C-4BCD48E3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50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BAC3-317E-0A3F-E65F-D73B965F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D6CDB-AD4B-8F6F-3C82-5FF168EAD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5118-0A60-A816-7271-5503206E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B4030-4614-7428-76F5-59188457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C659-2F0A-F871-B281-4FA04CAD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8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4ED26-8D8B-E3F6-526E-71A2B5E21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98F6F-4A52-B178-2E49-9B9A144E9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FB2D4-F846-D00D-73B5-9CD087DF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E4D82-E52B-2EE3-025B-76755A37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A9C19-34FC-6215-B443-8FCBED15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5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F084-5DD5-23D1-47B9-00240D25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1A3E8-2BFE-3B03-886E-F90797E0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568F8-734A-F090-E37C-B757CB060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1D5FB-093B-5BEA-5708-763F0F73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2B8FC-FAEF-AC36-4C3A-E51EA6A2D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1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FBFE-A487-1E01-4750-05A8899D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F7744-1E65-498D-378F-701584F73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2660E-24FF-AB39-D341-F9E7FD139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83D9D-85B4-AC72-6824-59E5B6BB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4FB96-5F88-C4EC-0300-ACA9339A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0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A90B-ECD4-886E-8745-A4A3F8E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1E0-C909-F8E2-4EBF-E12E747E6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0AAE4-0885-F298-FDCB-BA89B6893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E3FAC-B3EA-2083-87D3-F7E38A820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568D7-9C16-C723-4F82-37BD358B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F87AF-2945-031C-43A0-8C129946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11458-E59F-9F22-E7FD-DF212FC30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9FD94-EEA0-4E8F-B16C-35DB7529A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5543F-620C-4A8E-8683-E8E3FEB1F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9C7AD-72C5-98DB-6AAF-73E2EB0EA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A4304-9D88-A88A-1F9B-FB87C4FD3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BF679-1095-5054-6F49-149B9D90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80BA8-9488-4524-B23D-67ADC657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E6B07-4FB6-2D5C-086A-BF22A3BE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1328-C041-631C-0592-822746B7B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155A1-3EC3-E599-7078-F0F5F066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199A1-40FA-35E0-94A6-0C40D526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A0A90-718A-FF5D-C036-5E666AB0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7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6EB5D-E73D-59CC-3D24-30B94810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F8C93D-0191-B6EE-E96B-61AF652F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81198-DA80-3067-31A2-9D349F13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2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3CDD-3AC4-91D7-8D2E-C1E4020F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2CD4-1073-F2BA-7CFA-A685CBE18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E07F-CEC9-E320-9994-D3333A155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E293-E3F6-1773-FF4A-A6A0D444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186CC-65FE-7EFA-43C4-DA62B9A5B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04DF2-9E01-A075-90DB-8063E43B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0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88B1-3F9D-8A43-EE28-5CE695D5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D8873-32EE-5A46-C5C7-9F84D18F7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D0F3C-641F-DEAE-887C-16D5B719A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BB2C3-149B-4B62-967D-D327E087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D80C9-C3CA-AC18-12F8-58AD41AB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5EB65-018D-1152-D356-FE55B1DE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8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2C2F1-5644-2943-BB61-EDE976D5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71A92-D2A7-7709-E6AA-19C2EB9F1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91647-0C08-40AE-D636-42FDF30C2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3845D-9FEF-D645-AC9D-52009A1C6F60}" type="datetimeFigureOut">
              <a:rPr lang="en-US" smtClean="0"/>
              <a:t>11/20/23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65285-977A-4931-CD1A-E41C43498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C15F-9464-6A68-3A10-DB77B9CA3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3CE95-B41F-DD42-A794-1503D9293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7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amHG-Memex/eli5" TargetMode="External"/><Relationship Id="rId13" Type="http://schemas.openxmlformats.org/officeDocument/2006/relationships/image" Target="../media/image2.svg"/><Relationship Id="rId3" Type="http://schemas.openxmlformats.org/officeDocument/2006/relationships/hyperlink" Target="https://github.com/slundberg/shap" TargetMode="External"/><Relationship Id="rId7" Type="http://schemas.openxmlformats.org/officeDocument/2006/relationships/hyperlink" Target="https://github.com/marcotcr/anchor" TargetMode="External"/><Relationship Id="rId12" Type="http://schemas.openxmlformats.org/officeDocument/2006/relationships/image" Target="../media/image1.png"/><Relationship Id="rId2" Type="http://schemas.openxmlformats.org/officeDocument/2006/relationships/hyperlink" Target="https://scikitlearn.org/stable/auto_examples/ensemble/plot_forest_importanc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airlearn/fairlearn" TargetMode="External"/><Relationship Id="rId11" Type="http://schemas.openxmlformats.org/officeDocument/2006/relationships/hyperlink" Target="https://aif360.mybluemix.net/" TargetMode="External"/><Relationship Id="rId5" Type="http://schemas.openxmlformats.org/officeDocument/2006/relationships/hyperlink" Target="http://aix360.mybluemix.net/" TargetMode="External"/><Relationship Id="rId10" Type="http://schemas.openxmlformats.org/officeDocument/2006/relationships/hyperlink" Target="https://github.com/interpretml/interpret" TargetMode="External"/><Relationship Id="rId4" Type="http://schemas.openxmlformats.org/officeDocument/2006/relationships/hyperlink" Target="https://github.com/marcotcr/lime" TargetMode="External"/><Relationship Id="rId9" Type="http://schemas.openxmlformats.org/officeDocument/2006/relationships/hyperlink" Target="https://pair-code.github.io/what-if-tool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7BCA-6C66-50A1-FA54-34D815722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latin typeface="ACADEMY ENGRAVED LET PLAIN:1.0" panose="02000000000000000000" pitchFamily="2" charset="0"/>
              </a:rPr>
              <a:t>XAI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794E4-0654-170A-9165-448713938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>
                <a:latin typeface="ACADEMY ENGRAVED LET PLAIN:1.0" panose="02000000000000000000" pitchFamily="2" charset="0"/>
              </a:rPr>
              <a:t>(Explainable AI)</a:t>
            </a:r>
          </a:p>
        </p:txBody>
      </p:sp>
    </p:spTree>
    <p:extLst>
      <p:ext uri="{BB962C8B-B14F-4D97-AF65-F5344CB8AC3E}">
        <p14:creationId xmlns:p14="http://schemas.microsoft.com/office/powerpoint/2010/main" val="176448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F4536-9405-B412-87A9-EE85A71D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SHAP Values</a:t>
            </a:r>
            <a:endParaRPr lang="en-US" sz="4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F947C-BD7F-DBEC-62C3-B4A7321EB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IN" sz="2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Additivity</a:t>
            </a:r>
          </a:p>
          <a:p>
            <a:pPr marL="0" indent="0">
              <a:buNone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ontribution of each feature to the final prediction can be computed independently and then summed up</a:t>
            </a:r>
            <a:endParaRPr lang="en-IN" sz="2000" b="1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 accuracy</a:t>
            </a:r>
          </a:p>
          <a:p>
            <a:pPr marL="0" indent="0">
              <a:buNone/>
            </a:pPr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 values add up to the difference between the expected model output and the actual output for a given input</a:t>
            </a:r>
            <a:endParaRPr lang="en-IN" sz="2000" b="1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Missingness</a:t>
            </a:r>
          </a:p>
          <a:p>
            <a:pPr marL="0" indent="0">
              <a:buNone/>
            </a:pPr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 values are zero for missing or irrelevant features for a prediction</a:t>
            </a:r>
            <a:endParaRPr lang="en-IN" sz="2000" b="1" i="0" u="none" strike="noStrike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</a:p>
          <a:p>
            <a:pPr marL="0" indent="0">
              <a:buNone/>
            </a:pPr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 values do not change when the model changes unless the contribution of a feature changes.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74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65F9-8669-0C22-9C73-36542D0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208"/>
          </a:xfrm>
        </p:spPr>
        <p:txBody>
          <a:bodyPr/>
          <a:lstStyle/>
          <a:p>
            <a:r>
              <a:rPr lang="en-IN" b="1" i="0" u="none" strike="noStrike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Force Plot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4DFA1-3B42-5308-13C3-25762E02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5" y="3614610"/>
            <a:ext cx="10994885" cy="26342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5EC655-DD9E-675A-EF5E-A5F26951435F}"/>
              </a:ext>
            </a:extLst>
          </p:cNvPr>
          <p:cNvSpPr txBox="1"/>
          <p:nvPr/>
        </p:nvSpPr>
        <p:spPr>
          <a:xfrm>
            <a:off x="598556" y="1235038"/>
            <a:ext cx="1012288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examine the first sample in the testing set to determine which features contributed to the “1” (toxic) 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/>
              <a:t># Create a force plot</a:t>
            </a:r>
          </a:p>
          <a:p>
            <a:r>
              <a:rPr lang="en-US" sz="1200" dirty="0"/>
              <a:t># Replace '</a:t>
            </a:r>
            <a:r>
              <a:rPr lang="en-US" sz="1200" dirty="0" err="1"/>
              <a:t>instance_index</a:t>
            </a:r>
            <a:r>
              <a:rPr lang="en-US" sz="1200" dirty="0"/>
              <a:t>' with the index of the instance you want to explain</a:t>
            </a:r>
          </a:p>
          <a:p>
            <a:r>
              <a:rPr lang="en-US" sz="1200" dirty="0" err="1"/>
              <a:t>instance_index</a:t>
            </a:r>
            <a:r>
              <a:rPr lang="en-US" sz="1200" dirty="0"/>
              <a:t> = 1</a:t>
            </a:r>
          </a:p>
          <a:p>
            <a:r>
              <a:rPr lang="en-US" sz="1200" dirty="0" err="1"/>
              <a:t>shap.force_plot</a:t>
            </a:r>
            <a:r>
              <a:rPr lang="en-US" sz="1200" dirty="0"/>
              <a:t>(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explainer.expected_value</a:t>
            </a:r>
            <a:r>
              <a:rPr lang="en-US" sz="1200" dirty="0"/>
              <a:t>[1], # The expected value of the model output</a:t>
            </a:r>
          </a:p>
          <a:p>
            <a:r>
              <a:rPr lang="en-US" sz="1200" dirty="0"/>
              <a:t>    </a:t>
            </a:r>
            <a:r>
              <a:rPr lang="en-US" sz="1200" dirty="0" err="1">
                <a:solidFill>
                  <a:srgbClr val="FF0000"/>
                </a:solidFill>
              </a:rPr>
              <a:t>shap_values</a:t>
            </a:r>
            <a:r>
              <a:rPr lang="en-US" sz="1200" dirty="0">
                <a:solidFill>
                  <a:srgbClr val="FF0000"/>
                </a:solidFill>
              </a:rPr>
              <a:t>[1][</a:t>
            </a:r>
            <a:r>
              <a:rPr lang="en-US" sz="1200" dirty="0" err="1">
                <a:solidFill>
                  <a:srgbClr val="FF0000"/>
                </a:solidFill>
              </a:rPr>
              <a:t>instance_index</a:t>
            </a:r>
            <a:r>
              <a:rPr lang="en-US" sz="1200" dirty="0">
                <a:solidFill>
                  <a:srgbClr val="FF0000"/>
                </a:solidFill>
              </a:rPr>
              <a:t>,:], # The SHAP values for the instance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x_test.columns</a:t>
            </a:r>
            <a:r>
              <a:rPr lang="en-US" sz="1200" dirty="0"/>
              <a:t>, # The feature names</a:t>
            </a:r>
          </a:p>
          <a:p>
            <a:r>
              <a:rPr lang="en-US" sz="1200" dirty="0"/>
              <a:t>    matplotlib=True</a:t>
            </a:r>
          </a:p>
          <a:p>
            <a:pPr algn="ctr"/>
            <a:r>
              <a:rPr lang="en-US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E18D5-A9FA-ED3C-13E8-632AF83810F1}"/>
              </a:ext>
            </a:extLst>
          </p:cNvPr>
          <p:cNvSpPr txBox="1"/>
          <p:nvPr/>
        </p:nvSpPr>
        <p:spPr>
          <a:xfrm>
            <a:off x="344384" y="6332020"/>
            <a:ext cx="112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clearly see that AAC_V  have contributed to negative to Toxicity.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638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65F9-8669-0C22-9C73-36542D00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208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Force Plot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EC655-DD9E-675A-EF5E-A5F26951435F}"/>
              </a:ext>
            </a:extLst>
          </p:cNvPr>
          <p:cNvSpPr txBox="1"/>
          <p:nvPr/>
        </p:nvSpPr>
        <p:spPr>
          <a:xfrm>
            <a:off x="598556" y="1235038"/>
            <a:ext cx="10122882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examine the first sample in the testing set to determine which features contributed to the “0” (non-toxic) 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/>
              <a:t># Create a force plot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/>
              <a:t># Replace '</a:t>
            </a:r>
            <a:r>
              <a:rPr lang="en-US" sz="1200" dirty="0" err="1"/>
              <a:t>instance_index</a:t>
            </a:r>
            <a:r>
              <a:rPr lang="en-US" sz="1200" dirty="0"/>
              <a:t>' with the index of the instance you want to explain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 err="1"/>
              <a:t>instance_index</a:t>
            </a:r>
            <a:r>
              <a:rPr lang="en-US" sz="1200" dirty="0"/>
              <a:t> = 1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 err="1"/>
              <a:t>shap.force_plot</a:t>
            </a:r>
            <a:r>
              <a:rPr lang="en-US" sz="12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/>
              <a:t>    </a:t>
            </a:r>
            <a:r>
              <a:rPr lang="en-US" sz="1200" dirty="0" err="1"/>
              <a:t>explainer.expected_value</a:t>
            </a:r>
            <a:r>
              <a:rPr lang="en-US" sz="1200" dirty="0"/>
              <a:t>[1], # The expected value of the model output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/>
              <a:t>    </a:t>
            </a:r>
            <a:r>
              <a:rPr lang="en-US" sz="1200" dirty="0" err="1">
                <a:solidFill>
                  <a:srgbClr val="FF0000"/>
                </a:solidFill>
              </a:rPr>
              <a:t>shap_values</a:t>
            </a:r>
            <a:r>
              <a:rPr lang="en-US" sz="1200" dirty="0">
                <a:solidFill>
                  <a:srgbClr val="FF0000"/>
                </a:solidFill>
              </a:rPr>
              <a:t>[1][</a:t>
            </a:r>
            <a:r>
              <a:rPr lang="en-US" sz="1200" dirty="0" err="1">
                <a:solidFill>
                  <a:srgbClr val="FF0000"/>
                </a:solidFill>
              </a:rPr>
              <a:t>instance_index</a:t>
            </a:r>
            <a:r>
              <a:rPr lang="en-US" sz="1200" dirty="0">
                <a:solidFill>
                  <a:srgbClr val="FF0000"/>
                </a:solidFill>
              </a:rPr>
              <a:t>,:], # The SHAP values for the instance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/>
              <a:t>   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x_test.columns</a:t>
            </a:r>
            <a:r>
              <a:rPr lang="en-US" sz="1200" dirty="0"/>
              <a:t>, # The feature names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dirty="0"/>
              <a:t>    matplotlib=True</a:t>
            </a:r>
          </a:p>
          <a:p>
            <a:pPr algn="ctr"/>
            <a:r>
              <a:rPr lang="en-US" sz="12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B314E-EC87-95D6-4A81-7FA1AD9A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52" y="3789658"/>
            <a:ext cx="10754096" cy="24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1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F9F4-2FB7-1399-554E-25DE2D07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29132"/>
            <a:ext cx="10515600" cy="763031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Plot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34728-E35F-35A1-BADB-DBC8477ED567}"/>
              </a:ext>
            </a:extLst>
          </p:cNvPr>
          <p:cNvSpPr txBox="1"/>
          <p:nvPr/>
        </p:nvSpPr>
        <p:spPr>
          <a:xfrm>
            <a:off x="200361" y="1582340"/>
            <a:ext cx="5759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the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summary_plot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using SHAP values and testing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Create the SHAP summary plot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shap.summary_plot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shap_values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feature_names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top_x_train.columns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summary plot shows the feature importance of each feature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5192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results show that “AAC_C,” “AAC_V,” “AAC_E,”  and “AAC_K” play major roles in determining the results.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76BBA-EC2A-C0DA-CD42-0CD1147C9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9132"/>
            <a:ext cx="6002063" cy="63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4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F9F4-2FB7-1399-554E-25DE2D07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229132"/>
            <a:ext cx="10515600" cy="763031"/>
          </a:xfrm>
        </p:spPr>
        <p:txBody>
          <a:bodyPr/>
          <a:lstStyle/>
          <a:p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Plot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34728-E35F-35A1-BADB-DBC8477ED567}"/>
              </a:ext>
            </a:extLst>
          </p:cNvPr>
          <p:cNvSpPr txBox="1"/>
          <p:nvPr/>
        </p:nvSpPr>
        <p:spPr>
          <a:xfrm>
            <a:off x="200361" y="1582340"/>
            <a:ext cx="57595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Display the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summary_plot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using SHAP values and testing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Create the SHAP summary plot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shap.summary_plot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shap_values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feature_names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top_x_train.columns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summary plot shows the feature importance of each feature in the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5192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results show that “AAC_C,” “AAC_V,” “AAC_E,”  and “AAC_K” play major roles in determining the results.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3DAFA-AC5D-4344-281C-CBDD8D1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998" y="229132"/>
            <a:ext cx="5909566" cy="66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B1FB-96F7-EBD1-A5EE-0F1F1CFD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229134"/>
            <a:ext cx="10515600" cy="946524"/>
          </a:xfrm>
        </p:spPr>
        <p:txBody>
          <a:bodyPr>
            <a:normAutofit/>
          </a:bodyPr>
          <a:lstStyle/>
          <a:p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summary_plot</a:t>
            </a:r>
            <a:r>
              <a:rPr lang="en-IN" sz="4000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 label “1”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876805-39BD-9AC9-DDA1-3D0EA1C4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49" y="229133"/>
            <a:ext cx="5121693" cy="6399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0A993-3AEE-1F72-8BBA-87058517106C}"/>
              </a:ext>
            </a:extLst>
          </p:cNvPr>
          <p:cNvSpPr txBox="1"/>
          <p:nvPr/>
        </p:nvSpPr>
        <p:spPr>
          <a:xfrm>
            <a:off x="92490" y="1458220"/>
            <a:ext cx="64651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names in order of importance from top to bottom.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 value, which indicates the degree of change in log odds.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IN" b="1" i="0" u="none" strike="noStrike" dirty="0" err="1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each point on the graph represents the value of the corresponding feature, with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 indicating high values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 indicating low values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 </a:t>
            </a:r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represents a row of data from the original dataset.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60AF4-6A03-E008-F0D4-6F607B17E878}"/>
              </a:ext>
            </a:extLst>
          </p:cNvPr>
          <p:cNvSpPr txBox="1"/>
          <p:nvPr/>
        </p:nvSpPr>
        <p:spPr>
          <a:xfrm>
            <a:off x="92490" y="4384117"/>
            <a:ext cx="6298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look at the feature “AAC_C ', you will see 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 value is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with a negative SHAP value. It means lower AAC_C counts tend to negatively affect the output.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contrast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look at the feature “AAC_V ', ', you will see 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 value is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with a negative SHAP value. It means higher AAC_V counts tend to negatively affect the output.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7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B1FB-96F7-EBD1-A5EE-0F1F1CFD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58" y="229134"/>
            <a:ext cx="10515600" cy="946524"/>
          </a:xfrm>
        </p:spPr>
        <p:txBody>
          <a:bodyPr>
            <a:normAutofit/>
          </a:bodyPr>
          <a:lstStyle/>
          <a:p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summary_plot</a:t>
            </a:r>
            <a:r>
              <a:rPr lang="en-IN" sz="4000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 label “0”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0A993-3AEE-1F72-8BBA-87058517106C}"/>
              </a:ext>
            </a:extLst>
          </p:cNvPr>
          <p:cNvSpPr txBox="1"/>
          <p:nvPr/>
        </p:nvSpPr>
        <p:spPr>
          <a:xfrm>
            <a:off x="92490" y="1458220"/>
            <a:ext cx="64651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names in order of importance from top to bottom.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 value, which indicates the degree of change in log odds.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IN" b="1" i="0" u="none" strike="noStrike" dirty="0" err="1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each point on the graph represents the value of the corresponding feature, with </a:t>
            </a:r>
            <a:r>
              <a:rPr lang="en-IN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 indicating high values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blue indicating low values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 </a:t>
            </a:r>
            <a:r>
              <a:rPr lang="en-IN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represents a row of data from the original dataset.</a:t>
            </a:r>
          </a:p>
          <a:p>
            <a:br>
              <a:rPr lang="en-IN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60AF4-6A03-E008-F0D4-6F607B17E878}"/>
              </a:ext>
            </a:extLst>
          </p:cNvPr>
          <p:cNvSpPr txBox="1"/>
          <p:nvPr/>
        </p:nvSpPr>
        <p:spPr>
          <a:xfrm>
            <a:off x="92490" y="4384117"/>
            <a:ext cx="6298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look at the feature “AAC_C ', you will see 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 value is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with a negative SHAP value. It means higher AAC_C counts tend to negatively affect the output.</a:t>
            </a:r>
          </a:p>
          <a:p>
            <a:pPr marL="285750" indent="-285750">
              <a:buFont typeface="Wingdings" pitchFamily="2" charset="2"/>
              <a:buChar char="v"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contrast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look at the feature “AAC_V ', ', you will see </a:t>
            </a:r>
            <a:r>
              <a:rPr lang="en-IN" dirty="0">
                <a:solidFill>
                  <a:srgbClr val="0519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 value is </a:t>
            </a:r>
            <a:r>
              <a:rPr lang="en-IN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with a negative SHAP value. It means higher AAC_V counts tend to positively affect the output.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6A697-178A-60C4-36BC-DA93A8308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3"/>
          <a:stretch/>
        </p:blipFill>
        <p:spPr>
          <a:xfrm>
            <a:off x="6863937" y="229134"/>
            <a:ext cx="5328061" cy="662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8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B3EB-5A50-DBD0-8CA7-2C6FC1F6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4" y="163244"/>
            <a:ext cx="10515600" cy="727405"/>
          </a:xfrm>
        </p:spPr>
        <p:txBody>
          <a:bodyPr>
            <a:normAutofit/>
          </a:bodyPr>
          <a:lstStyle/>
          <a:p>
            <a:r>
              <a:rPr lang="en-IN" sz="4000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Plot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0CE2-9340-8C35-A0B5-EAB2E8BF7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8" y="1183665"/>
            <a:ext cx="5884970" cy="508443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1600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visually depicts the model decisions by mapping the cumulative SHAP values for each prediction.</a:t>
            </a:r>
          </a:p>
          <a:p>
            <a:pPr marL="0" indent="0" algn="just">
              <a:buNone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dirty="0" err="1">
                <a:cs typeface="Times New Roman" panose="02020603050405020304" pitchFamily="18" charset="0"/>
              </a:rPr>
              <a:t>shap.decision_plot</a:t>
            </a:r>
            <a:r>
              <a:rPr lang="en-US" sz="1600" dirty="0"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cs typeface="Times New Roman" panose="02020603050405020304" pitchFamily="18" charset="0"/>
              </a:rPr>
              <a:t>explainer.expected_value</a:t>
            </a:r>
            <a:r>
              <a:rPr lang="en-US" sz="1600" dirty="0">
                <a:cs typeface="Times New Roman" panose="02020603050405020304" pitchFamily="18" charset="0"/>
              </a:rPr>
              <a:t>[1], </a:t>
            </a:r>
            <a:r>
              <a:rPr lang="en-US" sz="1600" dirty="0" err="1">
                <a:cs typeface="Times New Roman" panose="02020603050405020304" pitchFamily="18" charset="0"/>
              </a:rPr>
              <a:t>shap_values</a:t>
            </a:r>
            <a:r>
              <a:rPr lang="en-US" sz="1600" dirty="0">
                <a:cs typeface="Times New Roman" panose="02020603050405020304" pitchFamily="18" charset="0"/>
              </a:rPr>
              <a:t>[1],</a:t>
            </a:r>
          </a:p>
          <a:p>
            <a:pPr marL="0" indent="0" algn="just">
              <a:buNone/>
            </a:pPr>
            <a:endParaRPr lang="en-US" sz="1600" dirty="0">
              <a:solidFill>
                <a:srgbClr val="05192D"/>
              </a:solidFill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Each plotted line on the decision plot shows how strongly the individual features contributed to a single model prediction, thus explaining what feature values pushed the prediction.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AB024-DE2B-2FED-1D26-BC2F3F79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097" y="0"/>
            <a:ext cx="6223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4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B3EB-5A50-DBD0-8CA7-2C6FC1F6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4" y="163244"/>
            <a:ext cx="10515600" cy="727405"/>
          </a:xfrm>
        </p:spPr>
        <p:txBody>
          <a:bodyPr>
            <a:normAutofit/>
          </a:bodyPr>
          <a:lstStyle/>
          <a:p>
            <a:r>
              <a:rPr lang="en-IN" sz="4000" b="1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Plot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0CE2-9340-8C35-A0B5-EAB2E8BF7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8" y="1183665"/>
            <a:ext cx="5884970" cy="508443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visually depicts the model decisions by mapping the cumulative SHAP values for each prediction.</a:t>
            </a:r>
          </a:p>
          <a:p>
            <a:pPr marL="0" indent="0" algn="just">
              <a:buNone/>
            </a:pPr>
            <a:endParaRPr lang="en-IN" b="0" i="0" u="none" strike="noStrike" dirty="0">
              <a:solidFill>
                <a:srgbClr val="05192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dirty="0" err="1">
                <a:cs typeface="Times New Roman" panose="02020603050405020304" pitchFamily="18" charset="0"/>
              </a:rPr>
              <a:t>shap.decision_plot</a:t>
            </a:r>
            <a:r>
              <a:rPr lang="en-US" sz="1600" dirty="0"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cs typeface="Times New Roman" panose="02020603050405020304" pitchFamily="18" charset="0"/>
              </a:rPr>
              <a:t>explainer.expected_value</a:t>
            </a:r>
            <a:r>
              <a:rPr lang="en-US" sz="1600" dirty="0">
                <a:cs typeface="Times New Roman" panose="02020603050405020304" pitchFamily="18" charset="0"/>
              </a:rPr>
              <a:t>[0], </a:t>
            </a:r>
            <a:r>
              <a:rPr lang="en-US" sz="1600" dirty="0" err="1">
                <a:cs typeface="Times New Roman" panose="02020603050405020304" pitchFamily="18" charset="0"/>
              </a:rPr>
              <a:t>shap_values</a:t>
            </a:r>
            <a:r>
              <a:rPr lang="en-US" sz="1600" dirty="0">
                <a:cs typeface="Times New Roman" panose="02020603050405020304" pitchFamily="18" charset="0"/>
              </a:rPr>
              <a:t>[0],</a:t>
            </a:r>
          </a:p>
          <a:p>
            <a:pPr marL="0" indent="0" algn="just">
              <a:buNone/>
            </a:pPr>
            <a:endParaRPr lang="en-US" sz="1600" dirty="0">
              <a:solidFill>
                <a:srgbClr val="05192D"/>
              </a:solidFill>
              <a:latin typeface="+mj-lt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2000" b="0" i="0" u="none" strike="noStrike" dirty="0">
                <a:solidFill>
                  <a:srgbClr val="0519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Each plotted line on the decision plot shows how strongly the individual features contributed to a single model prediction, thus explaining what feature values pushed the prediction.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92F88-7501-F47D-B991-88800395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63" y="0"/>
            <a:ext cx="6194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3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9EA56-A140-7E6C-B1E3-41DF88B74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18" y="344662"/>
            <a:ext cx="2422567" cy="4906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label ‘1’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010F0-A4A0-9AF0-E7E8-45BCF124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87" y="835323"/>
            <a:ext cx="5343813" cy="5948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5A233-DE5E-5273-EF64-C9ABADCF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21" y="909770"/>
            <a:ext cx="5574875" cy="59482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12988C-A8B3-3FBC-E5B8-FD95DA49FBBF}"/>
              </a:ext>
            </a:extLst>
          </p:cNvPr>
          <p:cNvSpPr txBox="1">
            <a:spLocks/>
          </p:cNvSpPr>
          <p:nvPr/>
        </p:nvSpPr>
        <p:spPr>
          <a:xfrm>
            <a:off x="7822574" y="344662"/>
            <a:ext cx="2422567" cy="49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label ‘0’</a:t>
            </a:r>
          </a:p>
        </p:txBody>
      </p:sp>
    </p:spTree>
    <p:extLst>
      <p:ext uri="{BB962C8B-B14F-4D97-AF65-F5344CB8AC3E}">
        <p14:creationId xmlns:p14="http://schemas.microsoft.com/office/powerpoint/2010/main" val="91139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9631-F7CA-3142-8275-2A8ED559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(Two class classification)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2CB5A5-3FA0-DD47-A561-88E00729D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60156"/>
              </p:ext>
            </p:extLst>
          </p:nvPr>
        </p:nvGraphicFramePr>
        <p:xfrm>
          <a:off x="503433" y="2314474"/>
          <a:ext cx="10515600" cy="1948815"/>
        </p:xfrm>
        <a:graphic>
          <a:graphicData uri="http://schemas.openxmlformats.org/drawingml/2006/table">
            <a:tbl>
              <a:tblPr/>
              <a:tblGrid>
                <a:gridCol w="525780">
                  <a:extLst>
                    <a:ext uri="{9D8B030D-6E8A-4147-A177-3AD203B41FA5}">
                      <a16:colId xmlns:a16="http://schemas.microsoft.com/office/drawing/2014/main" val="103073196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58586602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23057990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17712931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4101728936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63707494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63713837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327704526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0219829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26178228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574769886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41398402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81206691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909701889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56967575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984333238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1291794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46035298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3783836017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1849254861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AAC_A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AAC_C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AAC_D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AAC_E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AAC_F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AAC_G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AAC_H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AAC_I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AAC_K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AAC_L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AAC_M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AAC_N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AAC_P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AAC_Q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AAC_R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AAC_S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AAC_T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AAC_V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AAC_W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AAC_Y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678289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13.79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17.24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608477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18.18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27.27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21302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22.22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11.11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3490608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16.13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626089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11.43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98089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19.35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9.68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16.13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50878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14.29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0933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14.29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7.14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3.57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10.71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786056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212193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23.53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17.65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5.88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7302" marR="7302" marT="73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9067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6D3EA9-E60D-9A44-937D-23DEAC86A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370822"/>
              </p:ext>
            </p:extLst>
          </p:nvPr>
        </p:nvGraphicFramePr>
        <p:xfrm>
          <a:off x="11040186" y="2314474"/>
          <a:ext cx="686054" cy="1948815"/>
        </p:xfrm>
        <a:graphic>
          <a:graphicData uri="http://schemas.openxmlformats.org/drawingml/2006/table">
            <a:tbl>
              <a:tblPr/>
              <a:tblGrid>
                <a:gridCol w="686054">
                  <a:extLst>
                    <a:ext uri="{9D8B030D-6E8A-4147-A177-3AD203B41FA5}">
                      <a16:colId xmlns:a16="http://schemas.microsoft.com/office/drawing/2014/main" val="395737539"/>
                    </a:ext>
                  </a:extLst>
                </a:gridCol>
              </a:tblGrid>
              <a:tr h="1699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label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94851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696458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3005180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055950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14559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331246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753892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544711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921013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60826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114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50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6A82-DB69-098F-0E58-12D337D3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65101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plot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20328E-7197-7344-430F-A83DAE3C1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943" y="1187534"/>
            <a:ext cx="7766197" cy="51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6A82-DB69-098F-0E58-12D337D3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65101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Dependence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FFC01E-D67E-879E-5362-8026112C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35" y="1223158"/>
            <a:ext cx="7604280" cy="511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8843-7DBB-AD49-9824-F7CBA036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20"/>
            <a:ext cx="10515600" cy="65314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Feature Performance using Different models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(Accuracy on validation dataset)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1735D7-0948-7EAF-EB8D-7FC97B583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07039"/>
              </p:ext>
            </p:extLst>
          </p:nvPr>
        </p:nvGraphicFramePr>
        <p:xfrm>
          <a:off x="273132" y="1045030"/>
          <a:ext cx="11673449" cy="5605150"/>
        </p:xfrm>
        <a:graphic>
          <a:graphicData uri="http://schemas.openxmlformats.org/drawingml/2006/table">
            <a:tbl>
              <a:tblPr/>
              <a:tblGrid>
                <a:gridCol w="763733">
                  <a:extLst>
                    <a:ext uri="{9D8B030D-6E8A-4147-A177-3AD203B41FA5}">
                      <a16:colId xmlns:a16="http://schemas.microsoft.com/office/drawing/2014/main" val="2516520596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4050114095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719795559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855376739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831209324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4097723987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3100656162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388554653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13796065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784120052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821930466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424664354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795830952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2975646879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655892229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1345199562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1681928221"/>
                    </a:ext>
                  </a:extLst>
                </a:gridCol>
                <a:gridCol w="641748">
                  <a:extLst>
                    <a:ext uri="{9D8B030D-6E8A-4147-A177-3AD203B41FA5}">
                      <a16:colId xmlns:a16="http://schemas.microsoft.com/office/drawing/2014/main" val="3837574010"/>
                    </a:ext>
                  </a:extLst>
                </a:gridCol>
              </a:tblGrid>
              <a:tr h="93419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BaggingClassifier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BernoulliNB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GNB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GB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LinearDiscriminantAnalysis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LinearSVC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LR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NuSVC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QuadraticDiscriminantAnalysis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SGDC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910195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AAC_A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57.020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57.111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54.710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56.748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56.386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53.261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57.201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50.091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57.246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838433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AAC_C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80.118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80.163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74.592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79.846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80.480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79.937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79.393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79.393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79.710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79.393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79.846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79.348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80.480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062143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AAC_D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53.080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55.707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51.902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53.080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45.516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54.438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54.755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967606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AAC_E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57.292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57.745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57.745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57.654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57.337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57.337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57.337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49.955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57.563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57.428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57.337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671244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AAC_F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55.933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56.341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55.027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56.658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54.167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56.567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56.024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56.024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56.024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55.571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51.540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54.167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56.431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55.027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49583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AAC_G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52.808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50.589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51.178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51.087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51.087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51.087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54.031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49.774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51.178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52.627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53.714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53.216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926871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AAC_H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53.940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53.850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53.216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53.216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52.536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53.804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52.536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50.498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480342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AAC_I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55.661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55.707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55.208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56.250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56.250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55.661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55.933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55.571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55.571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55.571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55.707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55.661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56.159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55.208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55.707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78195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AAC_K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53.668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51.857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53.623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53.668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54.212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50.362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49.864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50.362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52.536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50.906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53.578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53.261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53.850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889426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AAC_L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61.957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61.549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57.745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61.232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61.232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60.824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62.183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60.462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60.462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60.462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61.005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41.078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60.824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61.232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61.957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61.458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094047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AAC_M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59.420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59.149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59.511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59.511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59.420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46.150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56.612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59.511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59.692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59.511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242903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AAC_N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53.034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53.714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52.446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54.031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54.031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53.668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52.672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53.940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52.582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53.940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906407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AAC_P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56.839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55.480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56.069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57.518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57.518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57.518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57.382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49.819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55.480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56.386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54.755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098902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AAC_Q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54.620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53.986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54.076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53.986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53.578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53.895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54.665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53.668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916190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AAC_R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53.850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53.170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53.170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49.638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54.121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50.453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50.453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50.453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52.717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49.547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49.638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53.125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52.355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53.804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406799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AAC_S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51.721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51.766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50.815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52.853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50.272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50.272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50.272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52.808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50.815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52.129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581078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AAC_T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56.205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56.159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56.703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55.888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55.888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56.386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56.476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57.428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57.428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57.428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57.246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50.453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56.386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56.431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57.563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56.205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293705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AAC_V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59.783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58.967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56.567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59.330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59.330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59.556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59.601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59.783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59.783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59.783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59.284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51.087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59.556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59.239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59.828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59.103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54174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AAC_W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54.574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54.529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54.665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49.547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53.306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54.303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54.484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8555"/>
                  </a:ext>
                </a:extLst>
              </a:tr>
              <a:tr h="23354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AAC_Y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53.533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53.533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51.902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50.498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52.944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51.902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51.902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51.902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51.812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50.045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50.498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53.034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50.000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51.585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52.808 </a:t>
                      </a:r>
                    </a:p>
                  </a:txBody>
                  <a:tcPr marL="8962" marR="8962" marT="896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71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689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BCF1-4F1D-AE43-A236-091155D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40" y="75725"/>
            <a:ext cx="10515600" cy="90992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BFD696-2AC0-6356-4958-911308E7B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19603"/>
              </p:ext>
            </p:extLst>
          </p:nvPr>
        </p:nvGraphicFramePr>
        <p:xfrm>
          <a:off x="1354778" y="985652"/>
          <a:ext cx="9642762" cy="5711810"/>
        </p:xfrm>
        <a:graphic>
          <a:graphicData uri="http://schemas.openxmlformats.org/drawingml/2006/table">
            <a:tbl>
              <a:tblPr/>
              <a:tblGrid>
                <a:gridCol w="2021211">
                  <a:extLst>
                    <a:ext uri="{9D8B030D-6E8A-4147-A177-3AD203B41FA5}">
                      <a16:colId xmlns:a16="http://schemas.microsoft.com/office/drawing/2014/main" val="3711905167"/>
                    </a:ext>
                  </a:extLst>
                </a:gridCol>
                <a:gridCol w="595923">
                  <a:extLst>
                    <a:ext uri="{9D8B030D-6E8A-4147-A177-3AD203B41FA5}">
                      <a16:colId xmlns:a16="http://schemas.microsoft.com/office/drawing/2014/main" val="3116936619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2613786401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2943953108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3428075981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3564644217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744640494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2382816330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1137900382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524897516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3844274797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2173278585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3955158858"/>
                    </a:ext>
                  </a:extLst>
                </a:gridCol>
                <a:gridCol w="585469">
                  <a:extLst>
                    <a:ext uri="{9D8B030D-6E8A-4147-A177-3AD203B41FA5}">
                      <a16:colId xmlns:a16="http://schemas.microsoft.com/office/drawing/2014/main" val="3091706900"/>
                    </a:ext>
                  </a:extLst>
                </a:gridCol>
              </a:tblGrid>
              <a:tr h="30377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FP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TN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FN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AUPRC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Kappa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MCC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226077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AdaBoostClassifier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672.8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748.6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76.212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80.505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972360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77.717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86.775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82.246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08865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DecisionTreeClassifier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704.8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182.8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79.837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79.293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79.565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0973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81.431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78.351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79.891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385041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GradientBoosting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703.4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764.8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179.4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79.678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86.633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83.156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21337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81.703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87.681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84.692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49601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LogisticRegression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654.8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763.2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74.173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86.452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80.313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898836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76.178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85.960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81.069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055856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MLPClassifier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672.8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748.6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76.212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80.505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32541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77.717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86.775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82.246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298270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RandomForest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729.8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787.6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82.669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89.216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85.943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394590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85.236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89.764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87.500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910258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SGDClassifier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617.4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263.2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619.6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69.937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70.174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70.060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0.401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516286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1064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96.377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17.301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56.839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210929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SVC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753.6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149.8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83.031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85.364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84.198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884959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84.783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86.051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85.417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083134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BaggingClassifier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753.8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151.2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731.6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85.387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82.872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84.130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543034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87.409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81.612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84.511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6655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ExtraTrees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796.2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82.918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90.190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86.554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05376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86.051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90.489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88.270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1391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GaussianNB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628.6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254.2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71.205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85.863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78.534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0.845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822687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73.007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86.594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79.801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856804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LinearSVC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651.4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231.4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73.788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85.070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79.429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08862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76.540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84.783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80.661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375629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NuSVC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695.8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763.8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187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78.817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86.520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82.669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0.820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842803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80.707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87.319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84.013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0.835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426818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BernoulliNB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224.6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658.2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238.8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72.950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74.558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73.754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36249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74.094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73.822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73.958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47027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QuadraticDiscriminantAnalysis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493.8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46.6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836.2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55.936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94.721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75.329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627488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1059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58.877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95.924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77.400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667164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LinearDiscriminantAnalysis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627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103.2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779.6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255.8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71.024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88.310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79.667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1446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981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293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73.460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88.859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81.159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0.623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0.631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464176"/>
                  </a:ext>
                </a:extLst>
              </a:tr>
              <a:tr h="1559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XGBClassifier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740.4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774.8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142.4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83.869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87.766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85.818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0.855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0.717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126019"/>
                  </a:ext>
                </a:extLst>
              </a:tr>
              <a:tr h="155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947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976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157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85.779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88.406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87.092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0.940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0.869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 </a:t>
                      </a:r>
                    </a:p>
                  </a:txBody>
                  <a:tcPr marL="6660" marR="6660" marT="666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71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26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5A004-2FB6-A9A4-C4A0-73E6940C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Explinable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0E47-2B64-5B48-B576-B0D98E06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Scikit learn: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https://scikitlearn.org/stable/auto_examples/ensemble/plot_forest_importances.html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SHAP (SHapley Additive exPlanations) 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https://github.com/slundberg/shap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LIME (Local Interpretable Model-agnostic Explanations):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https://github.com/marcotcr/lime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IBM's AI Explainability 360: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http://aix360.mybluemix.net/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Fairlearn: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https://github.com/fairlearn/fairlearn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Anchor Explanations: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https://github.com/marcotcr/anchor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ELI5 :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https://github.com/TeamHG-Memex/eli5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Google's What-If Tool: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https://pair-code.github.io/what-if-tool/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Microsoft's InterpretML: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https://github.com/interpretml/interpret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</a:rPr>
              <a:t>AI Fairness 360 (AIF360): </a:t>
            </a:r>
            <a:r>
              <a:rPr lang="en-US" sz="110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https://aif360.mybluemix.net/</a:t>
            </a:r>
            <a:endParaRPr lang="en-US"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5EEA0BDC-2DF7-E69B-C60F-9B2DDBF442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70DE9-D8AE-A3BC-65BD-D45B7631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(sklearn)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617CE9-5EAC-B4B1-7DDF-912AA7B79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70519"/>
              </p:ext>
            </p:extLst>
          </p:nvPr>
        </p:nvGraphicFramePr>
        <p:xfrm>
          <a:off x="4207933" y="1069746"/>
          <a:ext cx="7347537" cy="4719494"/>
        </p:xfrm>
        <a:graphic>
          <a:graphicData uri="http://schemas.openxmlformats.org/drawingml/2006/table">
            <a:tbl>
              <a:tblPr firstRow="1" bandRow="1"/>
              <a:tblGrid>
                <a:gridCol w="3944373">
                  <a:extLst>
                    <a:ext uri="{9D8B030D-6E8A-4147-A177-3AD203B41FA5}">
                      <a16:colId xmlns:a16="http://schemas.microsoft.com/office/drawing/2014/main" val="4137377310"/>
                    </a:ext>
                  </a:extLst>
                </a:gridCol>
                <a:gridCol w="3403164">
                  <a:extLst>
                    <a:ext uri="{9D8B030D-6E8A-4147-A177-3AD203B41FA5}">
                      <a16:colId xmlns:a16="http://schemas.microsoft.com/office/drawing/2014/main" val="3002184246"/>
                    </a:ext>
                  </a:extLst>
                </a:gridCol>
              </a:tblGrid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>
                          <a:effectLst/>
                          <a:latin typeface="Times New Roman" panose="02020603050405020304" pitchFamily="18" charset="0"/>
                        </a:rPr>
                        <a:t>Models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C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1">
                          <a:effectLst/>
                          <a:latin typeface="Times New Roman" panose="02020603050405020304" pitchFamily="18" charset="0"/>
                        </a:rPr>
                        <a:t>clf.feature_importances_</a:t>
                      </a:r>
                    </a:p>
                  </a:txBody>
                  <a:tcPr marL="0" marR="0" marT="19172" marB="19172" anchor="ctr">
                    <a:lnL w="9525" cap="flat" cmpd="sng" algn="ctr">
                      <a:solidFill>
                        <a:srgbClr val="E0C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C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CD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629262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yes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078410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XGBoost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yes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784620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LightGBM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IN" sz="1800">
                        <a:effectLst/>
                      </a:endParaRP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526749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AdaBoost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yes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553898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Decision Tree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yes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237227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Extra Tree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yes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745506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CatBoost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IN" sz="1800">
                        <a:effectLst/>
                      </a:endParaRP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282726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Support Vector Machine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No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677074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Linear SVM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No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701516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No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990717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k-NN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No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637346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>
                          <a:effectLst/>
                          <a:latin typeface="Times New Roman" panose="02020603050405020304" pitchFamily="18" charset="0"/>
                        </a:rPr>
                        <a:t>Naive Baye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>
                          <a:effectLst/>
                        </a:rPr>
                        <a:t>No</a:t>
                      </a:r>
                    </a:p>
                  </a:txBody>
                  <a:tcPr marL="28758" marR="28758" marT="19172" marB="1917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409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77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06610-22C3-504E-B27E-145FD543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Importance (sklearn)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46DB0A-2491-D1B6-823A-94A588C37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607205"/>
              </p:ext>
            </p:extLst>
          </p:nvPr>
        </p:nvGraphicFramePr>
        <p:xfrm>
          <a:off x="4207933" y="834458"/>
          <a:ext cx="7347544" cy="51900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11793">
                  <a:extLst>
                    <a:ext uri="{9D8B030D-6E8A-4147-A177-3AD203B41FA5}">
                      <a16:colId xmlns:a16="http://schemas.microsoft.com/office/drawing/2014/main" val="3308530216"/>
                    </a:ext>
                  </a:extLst>
                </a:gridCol>
                <a:gridCol w="763190">
                  <a:extLst>
                    <a:ext uri="{9D8B030D-6E8A-4147-A177-3AD203B41FA5}">
                      <a16:colId xmlns:a16="http://schemas.microsoft.com/office/drawing/2014/main" val="2712721237"/>
                    </a:ext>
                  </a:extLst>
                </a:gridCol>
                <a:gridCol w="763190">
                  <a:extLst>
                    <a:ext uri="{9D8B030D-6E8A-4147-A177-3AD203B41FA5}">
                      <a16:colId xmlns:a16="http://schemas.microsoft.com/office/drawing/2014/main" val="3650440783"/>
                    </a:ext>
                  </a:extLst>
                </a:gridCol>
                <a:gridCol w="763190">
                  <a:extLst>
                    <a:ext uri="{9D8B030D-6E8A-4147-A177-3AD203B41FA5}">
                      <a16:colId xmlns:a16="http://schemas.microsoft.com/office/drawing/2014/main" val="3970430041"/>
                    </a:ext>
                  </a:extLst>
                </a:gridCol>
                <a:gridCol w="836614">
                  <a:extLst>
                    <a:ext uri="{9D8B030D-6E8A-4147-A177-3AD203B41FA5}">
                      <a16:colId xmlns:a16="http://schemas.microsoft.com/office/drawing/2014/main" val="2589328123"/>
                    </a:ext>
                  </a:extLst>
                </a:gridCol>
                <a:gridCol w="763190">
                  <a:extLst>
                    <a:ext uri="{9D8B030D-6E8A-4147-A177-3AD203B41FA5}">
                      <a16:colId xmlns:a16="http://schemas.microsoft.com/office/drawing/2014/main" val="1149576735"/>
                    </a:ext>
                  </a:extLst>
                </a:gridCol>
                <a:gridCol w="763190">
                  <a:extLst>
                    <a:ext uri="{9D8B030D-6E8A-4147-A177-3AD203B41FA5}">
                      <a16:colId xmlns:a16="http://schemas.microsoft.com/office/drawing/2014/main" val="2256087707"/>
                    </a:ext>
                  </a:extLst>
                </a:gridCol>
                <a:gridCol w="1081538">
                  <a:extLst>
                    <a:ext uri="{9D8B030D-6E8A-4147-A177-3AD203B41FA5}">
                      <a16:colId xmlns:a16="http://schemas.microsoft.com/office/drawing/2014/main" val="3505479337"/>
                    </a:ext>
                  </a:extLst>
                </a:gridCol>
                <a:gridCol w="901649">
                  <a:extLst>
                    <a:ext uri="{9D8B030D-6E8A-4147-A177-3AD203B41FA5}">
                      <a16:colId xmlns:a16="http://schemas.microsoft.com/office/drawing/2014/main" val="1014645874"/>
                    </a:ext>
                  </a:extLst>
                </a:gridCol>
              </a:tblGrid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ET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XGB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RF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AdaBoost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DT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GB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Shap_0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Shap_1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4244768822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AAC_A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0.04055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0.02382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0.03984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0.02657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0.00352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0.005823847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0.0053791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1984503107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AAC_C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0.25505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0.41213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0.28106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0.20000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0.38674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0.66181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0.243633973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0.1504562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925362975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AAC_D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0.03830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0.03249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0.03679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0.04078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0.02433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0.005267127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0.0052167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167072833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AAC_E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0.04316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0.04392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0.04538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0.03983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0.04387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0.005893871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0.008191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386733566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AAC_F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0.04087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0.02692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0.03968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0.02973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0.00685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0.004767744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0.0056519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555869717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AAC_G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0.03958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0.02346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0.03833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0.03787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0.00669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0.004259573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0.0024116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1620531895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AAC_H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0.02726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0.02908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0.01903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0.01623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0.00542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0.001783362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0.0030465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1110147383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AAC_I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0.04336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0.03141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0.04412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0.03724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0.02084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0.005784181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0.0060952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646295108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AAC_K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0.05625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0.05719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0.06411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0.07560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0.08293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0.004627607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0.0122055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870192186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AAC_L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0.05085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0.02833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0.05961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0.04855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0.01828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0.00621105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0.0079872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18609718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0.03413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0.03893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0.03258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0.02290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0.02117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0.005276731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0.0090795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844493688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AAC_N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0.03427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0.02680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0.02786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0.02591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0.00168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0.00244552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0.0026281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589446578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AAC_P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0.03953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0.03098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0.03596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0.03870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0.02007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0.003699907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0.0051844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598888873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AAC_Q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0.03507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0.02708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0.03085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0.01764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0.01310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0.006227705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0.0068586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635579379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AAC_R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0.03651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0.02390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0.03220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0.02773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0.00631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0.003173278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0.0028044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37955856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AAC_S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0.03710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0.01981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0.03396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0.03243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0.00463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0.002703448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0.0027879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2685618062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AAC_T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0.04012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0.02820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0.03781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0.02415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0.01618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0.00766566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0.006495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1818155597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AAC_V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0.04747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0.02263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0.05242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0.02943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0.00967 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0.008303726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0.0062255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451740808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AAC_W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0.02781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0.04449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0.02169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0.02029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0.01722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0.005824718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0.0050698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209611819"/>
                  </a:ext>
                </a:extLst>
              </a:tr>
              <a:tr h="24714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AAC_Y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0.03277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0.02843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0.02671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0.04000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0.02169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0.01543 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701" marR="9701" marT="970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0.003747003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IN" sz="13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0.0048004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014" marR="11014" marT="11014" marB="0" anchor="ctr"/>
                </a:tc>
                <a:extLst>
                  <a:ext uri="{0D108BD9-81ED-4DB2-BD59-A6C34878D82A}">
                    <a16:rowId xmlns:a16="http://schemas.microsoft.com/office/drawing/2014/main" val="319945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0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094E9-5578-FBF3-A925-21ECDD281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302" y="10633"/>
            <a:ext cx="7113146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034E9-D383-103A-95D8-11B9CC94E9CB}"/>
              </a:ext>
            </a:extLst>
          </p:cNvPr>
          <p:cNvSpPr txBox="1"/>
          <p:nvPr/>
        </p:nvSpPr>
        <p:spPr>
          <a:xfrm>
            <a:off x="442913" y="4529137"/>
            <a:ext cx="277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Pearson Correlation Matrix:</a:t>
            </a:r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053CA9A-4B11-448F-2ACA-A49F71CCC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908777"/>
              </p:ext>
            </p:extLst>
          </p:nvPr>
        </p:nvGraphicFramePr>
        <p:xfrm>
          <a:off x="2032000" y="5076268"/>
          <a:ext cx="8128000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667500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303710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12794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3118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Shap_0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Shap_1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102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Shap_0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1.000000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0.997908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0.991167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68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Shap_1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0.997908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1.000000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0.993679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980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0.991167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0.993679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1.000000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84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13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57643-3712-0783-C0E4-B736AC85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</a:t>
            </a:r>
            <a:r>
              <a:rPr lang="en-IN" sz="4000" i="0" u="none" strike="noStrike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(SHapley Additive exPlanations)</a:t>
            </a:r>
            <a:endParaRPr lang="en-US" sz="40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280A-52C5-BB41-8F03-0F8ACFEB1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game theory</a:t>
            </a: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assigns</a:t>
            </a:r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importance value to each feature in a model</a:t>
            </a:r>
          </a:p>
          <a:p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with positive SHAP values positively impact the prediction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egative values have a negative impact</a:t>
            </a:r>
          </a:p>
          <a:p>
            <a:r>
              <a:rPr lang="en-IN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Magnitude is a measure of how strong the effect is.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Setting Shap Explainer: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explainer = shap.Explainer(clf)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shap_values = explainer.shap_values(X_test)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25A041-2542-A9F9-D6B8-56EC87D6B123}"/>
              </a:ext>
            </a:extLst>
          </p:cNvPr>
          <p:cNvSpPr txBox="1">
            <a:spLocks/>
          </p:cNvSpPr>
          <p:nvPr/>
        </p:nvSpPr>
        <p:spPr>
          <a:xfrm>
            <a:off x="1087582" y="4708525"/>
            <a:ext cx="5598226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60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17511</TotalTime>
  <Words>2678</Words>
  <Application>Microsoft Macintosh PowerPoint</Application>
  <PresentationFormat>Widescreen</PresentationFormat>
  <Paragraphs>1428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ACADEMY ENGRAVED LET PLAIN:1.0</vt:lpstr>
      <vt:lpstr>Arial</vt:lpstr>
      <vt:lpstr>Calibri</vt:lpstr>
      <vt:lpstr>Calibri Light</vt:lpstr>
      <vt:lpstr>Times New Roman</vt:lpstr>
      <vt:lpstr>Wingdings</vt:lpstr>
      <vt:lpstr>Office Theme</vt:lpstr>
      <vt:lpstr>XAI</vt:lpstr>
      <vt:lpstr>Data (Two class classification)</vt:lpstr>
      <vt:lpstr>Individual Feature Performance using Different models (Accuracy on validation dataset)</vt:lpstr>
      <vt:lpstr>Model Comparison</vt:lpstr>
      <vt:lpstr>Explinable Tools</vt:lpstr>
      <vt:lpstr>Feature Importance (sklearn)</vt:lpstr>
      <vt:lpstr>Feature Importance (sklearn)</vt:lpstr>
      <vt:lpstr>PowerPoint Presentation</vt:lpstr>
      <vt:lpstr>SHAP (SHapley Additive exPlanations)</vt:lpstr>
      <vt:lpstr>Properties of SHAP Values</vt:lpstr>
      <vt:lpstr>Force Plot</vt:lpstr>
      <vt:lpstr>Force Plot</vt:lpstr>
      <vt:lpstr>Summary Plot</vt:lpstr>
      <vt:lpstr>Summary Plot</vt:lpstr>
      <vt:lpstr>summary_plot of the label “1”</vt:lpstr>
      <vt:lpstr>summary_plot of the label “0”</vt:lpstr>
      <vt:lpstr>Decision Plot</vt:lpstr>
      <vt:lpstr>Decision Plot</vt:lpstr>
      <vt:lpstr>PowerPoint Presentation</vt:lpstr>
      <vt:lpstr>Dependence plot</vt:lpstr>
      <vt:lpstr>Dependence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</dc:title>
  <dc:creator>Anand Rathore</dc:creator>
  <cp:lastModifiedBy>Anand Rathore</cp:lastModifiedBy>
  <cp:revision>8</cp:revision>
  <dcterms:created xsi:type="dcterms:W3CDTF">2023-11-03T04:50:30Z</dcterms:created>
  <dcterms:modified xsi:type="dcterms:W3CDTF">2023-11-23T04:34:32Z</dcterms:modified>
</cp:coreProperties>
</file>